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44"/>
    <p:restoredTop sz="94674"/>
  </p:normalViewPr>
  <p:slideViewPr>
    <p:cSldViewPr snapToGrid="0" snapToObjects="1">
      <p:cViewPr varScale="1">
        <p:scale>
          <a:sx n="95" d="100"/>
          <a:sy n="95" d="100"/>
        </p:scale>
        <p:origin x="184" y="3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980D1-6B74-4347-A086-6F9B78235F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2422611-3A71-7641-8CD3-70726E7F87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D3D9580-07F8-E840-A27B-4930FDDE54A3}"/>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D88AA18F-6140-AA46-8A36-5469AC4440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212542-B34C-D243-B9A0-8D62820DCD08}"/>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1063120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5F8BA-950D-F541-8C8A-529B370E34F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8853EC-D188-4A49-88C1-E2A19CCF9C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526DC4-2068-5244-AF4C-DBB851ACC80F}"/>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49C1FC01-DBC5-784A-84E3-32359C0C7C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48EC182-B9C6-7B40-8CB4-C743E06DBD86}"/>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3801247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DAE34A4-DE9C-F945-8B46-ACC6A907EA0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29D520-DE6E-CC40-9AE6-F3022966288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4226DE-F146-694C-91D9-999218DEF089}"/>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68A10FE2-58BC-CC43-9A29-66925AF1B1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DD89ABB-E9E4-2A4B-BE8B-55AB163602C2}"/>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145262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93C1C-7BBD-AD4A-A4CC-D039CB2B91B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1F714A-52AB-7649-B8C3-2D8B3A3295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A1DF5C-F1FD-2B40-A246-82A1A79B6475}"/>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7142D398-176D-8B40-A284-DFF34EAE5A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6A06EE-0388-A64B-AC91-D467D66F5DCC}"/>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3048690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A9EBB-CDA2-3B48-B103-780E6696E1D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82B181-2341-514A-8C37-9C82BBA9DA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91EC3E-274D-EC4D-9AC1-E10440DDF8D7}"/>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AA141C45-73C5-CA43-8699-936CF1757F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9D56E2-B1E7-BE44-A137-DB072223B8AC}"/>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3695981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FB5D2-D5D1-3E45-8E88-326DF7137C5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2A0AAA-2BC4-8248-8EA1-4FD49878177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AE4C78F-C938-6E4A-83FE-A986C370C37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4200FC5-5C0A-DC41-BE73-DBE0528468D0}"/>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6" name="Footer Placeholder 5">
            <a:extLst>
              <a:ext uri="{FF2B5EF4-FFF2-40B4-BE49-F238E27FC236}">
                <a16:creationId xmlns:a16="http://schemas.microsoft.com/office/drawing/2014/main" id="{A27710B9-5A32-1F4D-8351-17DC342A1D3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8850A5-E2AF-4648-9395-1354DF135375}"/>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408791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E90FE-FD5A-8F46-AB2E-EBB69217AF8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75BB7-CA2C-6241-8028-E2AE90B9C97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CBE981E-745F-5E4B-84AE-9968F5FD617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D77A727-0390-5B4D-87A5-407538609C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4839E9-19F0-8841-B880-DDA6CB8A1A2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6FD7F87-B45C-3949-99BB-AC776E1A25D2}"/>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8" name="Footer Placeholder 7">
            <a:extLst>
              <a:ext uri="{FF2B5EF4-FFF2-40B4-BE49-F238E27FC236}">
                <a16:creationId xmlns:a16="http://schemas.microsoft.com/office/drawing/2014/main" id="{D609DBE9-5130-E841-9FFA-396288FAFFF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9C8D344-1BA5-B347-88D9-C08B71C13EAC}"/>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24508871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D0E22-10D4-1741-BC64-B4A2A2AF58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5DCA39-24BF-DC4E-9BB0-AD39C1BE8FF8}"/>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4" name="Footer Placeholder 3">
            <a:extLst>
              <a:ext uri="{FF2B5EF4-FFF2-40B4-BE49-F238E27FC236}">
                <a16:creationId xmlns:a16="http://schemas.microsoft.com/office/drawing/2014/main" id="{14A25E67-CCC6-DE48-9C85-1C989FD27E1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E3E65B-D2CE-C74F-9E07-5D4EA1F73235}"/>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362003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A2960F-4898-6543-BD32-B8F3B89647C8}"/>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3" name="Footer Placeholder 2">
            <a:extLst>
              <a:ext uri="{FF2B5EF4-FFF2-40B4-BE49-F238E27FC236}">
                <a16:creationId xmlns:a16="http://schemas.microsoft.com/office/drawing/2014/main" id="{12DD6D45-E00F-1240-B113-1CB6B6F9BB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A55630B-25E4-4244-9719-EAD726148F09}"/>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2753850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635E5-4208-DC40-882B-A00B797F333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53E3D85-1878-7C40-AF4C-1317AA4E6B0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69A239-FC9F-4348-9A83-E15FD3A093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99F730-2898-154C-872F-ED818944E955}"/>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6" name="Footer Placeholder 5">
            <a:extLst>
              <a:ext uri="{FF2B5EF4-FFF2-40B4-BE49-F238E27FC236}">
                <a16:creationId xmlns:a16="http://schemas.microsoft.com/office/drawing/2014/main" id="{9758EFDA-B448-A042-BA30-5E8E2C68B1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1A4EA1-3C6B-B34D-BF3C-4295624F80C3}"/>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4004417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DBFAF-FA6B-CC4B-AA1A-B1F366D50D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F0DF2FD-C992-4B40-B3C1-2E7328005C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43092C5-C177-1B41-8935-69AF6E2BD5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009B39-AA50-2F4D-B5DC-3B1475F25556}"/>
              </a:ext>
            </a:extLst>
          </p:cNvPr>
          <p:cNvSpPr>
            <a:spLocks noGrp="1"/>
          </p:cNvSpPr>
          <p:nvPr>
            <p:ph type="dt" sz="half" idx="10"/>
          </p:nvPr>
        </p:nvSpPr>
        <p:spPr/>
        <p:txBody>
          <a:bodyPr/>
          <a:lstStyle/>
          <a:p>
            <a:fld id="{F6BF029A-739E-FF40-AD95-8C763879A4E0}" type="datetimeFigureOut">
              <a:rPr lang="en-US" smtClean="0"/>
              <a:t>3/31/20</a:t>
            </a:fld>
            <a:endParaRPr lang="en-US"/>
          </a:p>
        </p:txBody>
      </p:sp>
      <p:sp>
        <p:nvSpPr>
          <p:cNvPr id="6" name="Footer Placeholder 5">
            <a:extLst>
              <a:ext uri="{FF2B5EF4-FFF2-40B4-BE49-F238E27FC236}">
                <a16:creationId xmlns:a16="http://schemas.microsoft.com/office/drawing/2014/main" id="{BBC27EDF-700F-554E-A0D3-ED29658EF5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D5714AE-492F-2741-8884-4A8C8A031CC9}"/>
              </a:ext>
            </a:extLst>
          </p:cNvPr>
          <p:cNvSpPr>
            <a:spLocks noGrp="1"/>
          </p:cNvSpPr>
          <p:nvPr>
            <p:ph type="sldNum" sz="quarter" idx="12"/>
          </p:nvPr>
        </p:nvSpPr>
        <p:spPr/>
        <p:txBody>
          <a:bodyPr/>
          <a:lstStyle/>
          <a:p>
            <a:fld id="{7A79ADA1-A7FE-F846-895A-EA781A45AD21}" type="slidenum">
              <a:rPr lang="en-US" smtClean="0"/>
              <a:t>‹#›</a:t>
            </a:fld>
            <a:endParaRPr lang="en-US"/>
          </a:p>
        </p:txBody>
      </p:sp>
    </p:spTree>
    <p:extLst>
      <p:ext uri="{BB962C8B-B14F-4D97-AF65-F5344CB8AC3E}">
        <p14:creationId xmlns:p14="http://schemas.microsoft.com/office/powerpoint/2010/main" val="30852941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928C21-C22A-D74B-88E1-0D0070EBC4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20299CE-4A56-4140-8DF0-484E0164077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5E1B95-9EA4-F648-8B9C-4ABC351A4B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F029A-739E-FF40-AD95-8C763879A4E0}" type="datetimeFigureOut">
              <a:rPr lang="en-US" smtClean="0"/>
              <a:t>3/31/20</a:t>
            </a:fld>
            <a:endParaRPr lang="en-US"/>
          </a:p>
        </p:txBody>
      </p:sp>
      <p:sp>
        <p:nvSpPr>
          <p:cNvPr id="5" name="Footer Placeholder 4">
            <a:extLst>
              <a:ext uri="{FF2B5EF4-FFF2-40B4-BE49-F238E27FC236}">
                <a16:creationId xmlns:a16="http://schemas.microsoft.com/office/drawing/2014/main" id="{2DE33D7E-959D-6E47-A14B-AB9F6D8704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098A68-C95F-5C4E-81AC-48BEBC7976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79ADA1-A7FE-F846-895A-EA781A45AD21}" type="slidenum">
              <a:rPr lang="en-US" smtClean="0"/>
              <a:t>‹#›</a:t>
            </a:fld>
            <a:endParaRPr lang="en-US"/>
          </a:p>
        </p:txBody>
      </p:sp>
    </p:spTree>
    <p:extLst>
      <p:ext uri="{BB962C8B-B14F-4D97-AF65-F5344CB8AC3E}">
        <p14:creationId xmlns:p14="http://schemas.microsoft.com/office/powerpoint/2010/main" val="3715192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AD3E5-A5B9-7946-B8D7-E7296EF9CE84}"/>
              </a:ext>
            </a:extLst>
          </p:cNvPr>
          <p:cNvSpPr>
            <a:spLocks noGrp="1"/>
          </p:cNvSpPr>
          <p:nvPr>
            <p:ph type="ctrTitle"/>
          </p:nvPr>
        </p:nvSpPr>
        <p:spPr/>
        <p:txBody>
          <a:bodyPr/>
          <a:lstStyle/>
          <a:p>
            <a:r>
              <a:rPr lang="en-US" dirty="0"/>
              <a:t>Intro to work and energy</a:t>
            </a:r>
          </a:p>
        </p:txBody>
      </p:sp>
      <p:sp>
        <p:nvSpPr>
          <p:cNvPr id="3" name="Subtitle 2">
            <a:extLst>
              <a:ext uri="{FF2B5EF4-FFF2-40B4-BE49-F238E27FC236}">
                <a16:creationId xmlns:a16="http://schemas.microsoft.com/office/drawing/2014/main" id="{67A937C1-9491-9F4F-B857-7024F14A3C41}"/>
              </a:ext>
            </a:extLst>
          </p:cNvPr>
          <p:cNvSpPr>
            <a:spLocks noGrp="1"/>
          </p:cNvSpPr>
          <p:nvPr>
            <p:ph type="subTitle" idx="1"/>
          </p:nvPr>
        </p:nvSpPr>
        <p:spPr/>
        <p:txBody>
          <a:bodyPr/>
          <a:lstStyle/>
          <a:p>
            <a:r>
              <a:rPr lang="en-US" dirty="0"/>
              <a:t>Class activities</a:t>
            </a:r>
          </a:p>
        </p:txBody>
      </p:sp>
    </p:spTree>
    <p:extLst>
      <p:ext uri="{BB962C8B-B14F-4D97-AF65-F5344CB8AC3E}">
        <p14:creationId xmlns:p14="http://schemas.microsoft.com/office/powerpoint/2010/main" val="1146001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AD501-E7D4-2C4E-BFA4-E2E1286AD7C6}"/>
              </a:ext>
            </a:extLst>
          </p:cNvPr>
          <p:cNvSpPr>
            <a:spLocks noGrp="1"/>
          </p:cNvSpPr>
          <p:nvPr>
            <p:ph type="title"/>
          </p:nvPr>
        </p:nvSpPr>
        <p:spPr/>
        <p:txBody>
          <a:bodyPr>
            <a:normAutofit fontScale="90000"/>
          </a:bodyPr>
          <a:lstStyle/>
          <a:p>
            <a:r>
              <a:rPr lang="en-US" dirty="0"/>
              <a:t>Use the definition of work to create a formula for the amount of work done lifting a book of mass </a:t>
            </a:r>
            <a:r>
              <a:rPr lang="en-US" i="1" dirty="0"/>
              <a:t>m</a:t>
            </a:r>
            <a:r>
              <a:rPr lang="en-US" dirty="0"/>
              <a:t> through a height change of </a:t>
            </a:r>
            <a:r>
              <a:rPr lang="en-US" i="1" dirty="0"/>
              <a:t>h</a:t>
            </a:r>
            <a:r>
              <a:rPr lang="en-US" dirty="0"/>
              <a:t>.</a:t>
            </a:r>
          </a:p>
        </p:txBody>
      </p:sp>
      <p:sp>
        <p:nvSpPr>
          <p:cNvPr id="3" name="Content Placeholder 2">
            <a:extLst>
              <a:ext uri="{FF2B5EF4-FFF2-40B4-BE49-F238E27FC236}">
                <a16:creationId xmlns:a16="http://schemas.microsoft.com/office/drawing/2014/main" id="{11254710-CA29-C144-94C9-0B1F05A2666B}"/>
              </a:ext>
            </a:extLst>
          </p:cNvPr>
          <p:cNvSpPr>
            <a:spLocks noGrp="1"/>
          </p:cNvSpPr>
          <p:nvPr>
            <p:ph idx="1"/>
          </p:nvPr>
        </p:nvSpPr>
        <p:spPr>
          <a:xfrm>
            <a:off x="838200" y="4145279"/>
            <a:ext cx="10515600" cy="2031683"/>
          </a:xfrm>
        </p:spPr>
        <p:txBody>
          <a:bodyPr/>
          <a:lstStyle/>
          <a:p>
            <a:pPr marL="0" indent="0">
              <a:buNone/>
            </a:pPr>
            <a:r>
              <a:rPr lang="en-US" dirty="0"/>
              <a:t>How does this compare to the formula for the gravitational potential energy change when you lift the book?</a:t>
            </a:r>
          </a:p>
        </p:txBody>
      </p:sp>
    </p:spTree>
    <p:extLst>
      <p:ext uri="{BB962C8B-B14F-4D97-AF65-F5344CB8AC3E}">
        <p14:creationId xmlns:p14="http://schemas.microsoft.com/office/powerpoint/2010/main" val="1793930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1BC97-E20F-4A40-9FB0-B92584312AE0}"/>
              </a:ext>
            </a:extLst>
          </p:cNvPr>
          <p:cNvSpPr>
            <a:spLocks noGrp="1"/>
          </p:cNvSpPr>
          <p:nvPr>
            <p:ph type="title"/>
          </p:nvPr>
        </p:nvSpPr>
        <p:spPr>
          <a:xfrm>
            <a:off x="838200" y="365125"/>
            <a:ext cx="10515600" cy="2402459"/>
          </a:xfrm>
        </p:spPr>
        <p:txBody>
          <a:bodyPr>
            <a:normAutofit fontScale="90000"/>
          </a:bodyPr>
          <a:lstStyle/>
          <a:p>
            <a:r>
              <a:rPr lang="en-US" dirty="0"/>
              <a:t>A student pushes hard enough on a wall that she breaks a sweat.  The wall, however, does not move; and you can neglect the tiny amount it compresses.  Does the student do any work on the wall? </a:t>
            </a:r>
          </a:p>
        </p:txBody>
      </p:sp>
      <p:sp>
        <p:nvSpPr>
          <p:cNvPr id="3" name="Content Placeholder 2">
            <a:extLst>
              <a:ext uri="{FF2B5EF4-FFF2-40B4-BE49-F238E27FC236}">
                <a16:creationId xmlns:a16="http://schemas.microsoft.com/office/drawing/2014/main" id="{22A09E00-7260-7743-824B-43F65C432F73}"/>
              </a:ext>
            </a:extLst>
          </p:cNvPr>
          <p:cNvSpPr>
            <a:spLocks noGrp="1"/>
          </p:cNvSpPr>
          <p:nvPr>
            <p:ph idx="1"/>
          </p:nvPr>
        </p:nvSpPr>
        <p:spPr>
          <a:xfrm>
            <a:off x="838200" y="3157727"/>
            <a:ext cx="10515600" cy="3335148"/>
          </a:xfrm>
        </p:spPr>
        <p:txBody>
          <a:bodyPr>
            <a:normAutofit fontScale="92500" lnSpcReduction="20000"/>
          </a:bodyPr>
          <a:lstStyle/>
          <a:p>
            <a:r>
              <a:rPr lang="en-US" dirty="0"/>
              <a:t>What does your intuition say?</a:t>
            </a:r>
          </a:p>
          <a:p>
            <a:r>
              <a:rPr lang="en-US" dirty="0"/>
              <a:t>Now use the definition of work. Is your answer different?</a:t>
            </a:r>
          </a:p>
          <a:p>
            <a:r>
              <a:rPr lang="en-US" dirty="0"/>
              <a:t>In this scenario, does the student </a:t>
            </a:r>
            <a:r>
              <a:rPr lang="en-US" i="1" dirty="0"/>
              <a:t>give the wall any kinetic or potential energy</a:t>
            </a:r>
            <a:r>
              <a:rPr lang="en-US" dirty="0"/>
              <a:t>?</a:t>
            </a:r>
          </a:p>
          <a:p>
            <a:r>
              <a:rPr lang="en-US" dirty="0"/>
              <a:t>Does the student </a:t>
            </a:r>
            <a:r>
              <a:rPr lang="en-US" i="1" dirty="0"/>
              <a:t>expend energy</a:t>
            </a:r>
            <a:r>
              <a:rPr lang="en-US" dirty="0"/>
              <a:t>, i.e., use up chemical energy stored in her body?</a:t>
            </a:r>
          </a:p>
          <a:p>
            <a:r>
              <a:rPr lang="en-US" dirty="0"/>
              <a:t>If the energy “spent” by the student doesn’t go into the wall’s mechanical energy, where does it go? Is it just gone, or is it transformed into something else?  Hint:  How do you feel when you’ve expended lots of energy? </a:t>
            </a:r>
          </a:p>
        </p:txBody>
      </p:sp>
    </p:spTree>
    <p:extLst>
      <p:ext uri="{BB962C8B-B14F-4D97-AF65-F5344CB8AC3E}">
        <p14:creationId xmlns:p14="http://schemas.microsoft.com/office/powerpoint/2010/main" val="1136286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FB346-0E12-554B-BB33-45A5E656FF48}"/>
              </a:ext>
            </a:extLst>
          </p:cNvPr>
          <p:cNvSpPr>
            <a:spLocks noGrp="1"/>
          </p:cNvSpPr>
          <p:nvPr>
            <p:ph type="title"/>
          </p:nvPr>
        </p:nvSpPr>
        <p:spPr/>
        <p:txBody>
          <a:bodyPr>
            <a:normAutofit fontScale="90000"/>
          </a:bodyPr>
          <a:lstStyle/>
          <a:p>
            <a:r>
              <a:rPr lang="en-US" b="1" dirty="0"/>
              <a:t>Intuitively, when you push on a wall, are you doing </a:t>
            </a:r>
            <a:r>
              <a:rPr lang="en-US" b="1" i="1" dirty="0"/>
              <a:t>useful</a:t>
            </a:r>
            <a:r>
              <a:rPr lang="en-US" b="1" dirty="0"/>
              <a:t> work or are you “wasting energy”?</a:t>
            </a:r>
            <a:endParaRPr lang="en-US" dirty="0"/>
          </a:p>
        </p:txBody>
      </p:sp>
      <p:sp>
        <p:nvSpPr>
          <p:cNvPr id="3" name="Content Placeholder 2">
            <a:extLst>
              <a:ext uri="{FF2B5EF4-FFF2-40B4-BE49-F238E27FC236}">
                <a16:creationId xmlns:a16="http://schemas.microsoft.com/office/drawing/2014/main" id="{4ED9C97A-FE2C-D541-9985-FCF7944C161A}"/>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782733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FC3F6-EA94-9341-8FD9-C4154F0429E7}"/>
              </a:ext>
            </a:extLst>
          </p:cNvPr>
          <p:cNvSpPr>
            <a:spLocks noGrp="1"/>
          </p:cNvSpPr>
          <p:nvPr>
            <p:ph type="title"/>
          </p:nvPr>
        </p:nvSpPr>
        <p:spPr>
          <a:xfrm>
            <a:off x="838200" y="365125"/>
            <a:ext cx="10515600" cy="2228446"/>
          </a:xfrm>
        </p:spPr>
        <p:txBody>
          <a:bodyPr>
            <a:normAutofit fontScale="90000"/>
          </a:bodyPr>
          <a:lstStyle/>
          <a:p>
            <a:r>
              <a:rPr lang="en-US" dirty="0"/>
              <a:t>A small, homemade rocket of mass 5.0 kg takes off from the ground and goes straight up.  During the first 100 meters of its ascent, the engine exerts a 70 newton upward force on the rocket.</a:t>
            </a:r>
            <a:br>
              <a:rPr lang="en-US" dirty="0"/>
            </a:br>
            <a:endParaRPr lang="en-US" dirty="0"/>
          </a:p>
        </p:txBody>
      </p:sp>
      <p:sp>
        <p:nvSpPr>
          <p:cNvPr id="3" name="Content Placeholder 2">
            <a:extLst>
              <a:ext uri="{FF2B5EF4-FFF2-40B4-BE49-F238E27FC236}">
                <a16:creationId xmlns:a16="http://schemas.microsoft.com/office/drawing/2014/main" id="{59C2190D-853C-674C-BB98-132F48DB77D8}"/>
              </a:ext>
            </a:extLst>
          </p:cNvPr>
          <p:cNvSpPr>
            <a:spLocks noGrp="1"/>
          </p:cNvSpPr>
          <p:nvPr>
            <p:ph idx="1"/>
          </p:nvPr>
        </p:nvSpPr>
        <p:spPr>
          <a:xfrm>
            <a:off x="838200" y="2793075"/>
            <a:ext cx="10515600" cy="3383887"/>
          </a:xfrm>
        </p:spPr>
        <p:txBody>
          <a:bodyPr>
            <a:normAutofit lnSpcReduction="10000"/>
          </a:bodyPr>
          <a:lstStyle/>
          <a:p>
            <a:r>
              <a:rPr lang="en-US" dirty="0"/>
              <a:t>How much work does the engine do on the rocket during those first 100 meters?</a:t>
            </a:r>
          </a:p>
          <a:p>
            <a:r>
              <a:rPr lang="en-US" dirty="0"/>
              <a:t>Based on the given information, how much kinetic energy would you expect the rocket to have when it’s at a height of 100 meters? </a:t>
            </a:r>
          </a:p>
          <a:p>
            <a:r>
              <a:rPr lang="en-US" dirty="0"/>
              <a:t>Measurements reveal that, at height 100 meters, the rocket’s kinetic energy is ~1800 joules, which should differ from your part B answer by 200 joules.  Is energy conservation violated or is something else going on?  Where are the “missing” 200 joules?</a:t>
            </a:r>
          </a:p>
        </p:txBody>
      </p:sp>
    </p:spTree>
    <p:extLst>
      <p:ext uri="{BB962C8B-B14F-4D97-AF65-F5344CB8AC3E}">
        <p14:creationId xmlns:p14="http://schemas.microsoft.com/office/powerpoint/2010/main" val="3986513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BE0F2-7AEC-274D-9098-05FD9B3E4805}"/>
              </a:ext>
            </a:extLst>
          </p:cNvPr>
          <p:cNvSpPr>
            <a:spLocks noGrp="1"/>
          </p:cNvSpPr>
          <p:nvPr>
            <p:ph type="title"/>
          </p:nvPr>
        </p:nvSpPr>
        <p:spPr/>
        <p:txBody>
          <a:bodyPr/>
          <a:lstStyle/>
          <a:p>
            <a:r>
              <a:rPr lang="en-US" dirty="0"/>
              <a:t>What is the difference between conservative and non-conservative forces?</a:t>
            </a:r>
          </a:p>
        </p:txBody>
      </p:sp>
      <p:sp>
        <p:nvSpPr>
          <p:cNvPr id="3" name="Content Placeholder 2">
            <a:extLst>
              <a:ext uri="{FF2B5EF4-FFF2-40B4-BE49-F238E27FC236}">
                <a16:creationId xmlns:a16="http://schemas.microsoft.com/office/drawing/2014/main" id="{76B8A2DF-8872-B645-B38D-D1BC8C3FF83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97141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9CE4D-9C62-C84D-B93E-2FACD9576311}"/>
              </a:ext>
            </a:extLst>
          </p:cNvPr>
          <p:cNvSpPr>
            <a:spLocks noGrp="1"/>
          </p:cNvSpPr>
          <p:nvPr>
            <p:ph type="title"/>
          </p:nvPr>
        </p:nvSpPr>
        <p:spPr/>
        <p:txBody>
          <a:bodyPr/>
          <a:lstStyle/>
          <a:p>
            <a:r>
              <a:rPr lang="en-US" dirty="0"/>
              <a:t>Exam 2 supplemental problems</a:t>
            </a:r>
          </a:p>
        </p:txBody>
      </p:sp>
      <p:sp>
        <p:nvSpPr>
          <p:cNvPr id="5" name="Content Placeholder 4">
            <a:extLst>
              <a:ext uri="{FF2B5EF4-FFF2-40B4-BE49-F238E27FC236}">
                <a16:creationId xmlns:a16="http://schemas.microsoft.com/office/drawing/2014/main" id="{B42F5AF8-25AD-394E-8BEF-2920C0E4773A}"/>
              </a:ext>
            </a:extLst>
          </p:cNvPr>
          <p:cNvSpPr>
            <a:spLocks noGrp="1"/>
          </p:cNvSpPr>
          <p:nvPr>
            <p:ph idx="1"/>
          </p:nvPr>
        </p:nvSpPr>
        <p:spPr>
          <a:prstGeom prst="rect">
            <a:avLst/>
          </a:prstGeom>
        </p:spPr>
        <p:txBody>
          <a:bodyPr wrap="square">
            <a:spAutoFit/>
          </a:bodyPr>
          <a:lstStyle/>
          <a:p>
            <a:r>
              <a:rPr lang="en-US" sz="2000" dirty="0"/>
              <a:t>As promised, I have posted a set of supplemental problems in </a:t>
            </a:r>
            <a:r>
              <a:rPr lang="en-US" sz="2000" dirty="0" err="1"/>
              <a:t>ExpertTA</a:t>
            </a:r>
            <a:r>
              <a:rPr lang="en-US" sz="2000" dirty="0"/>
              <a:t>. The assignment is entitled "Exam 2 supplemental problems". It will open on Sunday March 29th at noon, and close on Saturday April 4th at 11:59pm.</a:t>
            </a:r>
          </a:p>
          <a:p>
            <a:pPr>
              <a:buFont typeface="Arial" panose="020B0604020202020204" pitchFamily="34" charset="0"/>
              <a:buChar char="•"/>
            </a:pPr>
            <a:r>
              <a:rPr lang="en-US" sz="2000" dirty="0"/>
              <a:t>You will have a </a:t>
            </a:r>
            <a:r>
              <a:rPr lang="en-US" sz="2000" u="sng" dirty="0"/>
              <a:t>time limit of 90 minutes</a:t>
            </a:r>
            <a:r>
              <a:rPr lang="en-US" sz="2000" dirty="0"/>
              <a:t> to work the problems once you open the assignment.</a:t>
            </a:r>
          </a:p>
          <a:p>
            <a:pPr>
              <a:buFont typeface="Arial" panose="020B0604020202020204" pitchFamily="34" charset="0"/>
              <a:buChar char="•"/>
            </a:pPr>
            <a:r>
              <a:rPr lang="en-US" sz="2000" dirty="0"/>
              <a:t>You will only have </a:t>
            </a:r>
            <a:r>
              <a:rPr lang="en-US" sz="2000" u="sng" dirty="0"/>
              <a:t>ONE try</a:t>
            </a:r>
            <a:r>
              <a:rPr lang="en-US" sz="2000" dirty="0"/>
              <a:t> for this, since it is a supplement to an exam.</a:t>
            </a:r>
          </a:p>
          <a:p>
            <a:pPr>
              <a:buFont typeface="Arial" panose="020B0604020202020204" pitchFamily="34" charset="0"/>
              <a:buChar char="•"/>
            </a:pPr>
            <a:r>
              <a:rPr lang="en-US" sz="2000" dirty="0"/>
              <a:t>You may use your book, your notes, etc. You may not consult a friend, or use solution sites on the internet. If I determine you have, you will </a:t>
            </a:r>
            <a:r>
              <a:rPr lang="en-US" sz="2000" dirty="0" err="1"/>
              <a:t>recieve</a:t>
            </a:r>
            <a:r>
              <a:rPr lang="en-US" sz="2000" dirty="0"/>
              <a:t> a zero.</a:t>
            </a:r>
          </a:p>
          <a:p>
            <a:pPr>
              <a:buFont typeface="Arial" panose="020B0604020202020204" pitchFamily="34" charset="0"/>
              <a:buChar char="•"/>
            </a:pPr>
            <a:r>
              <a:rPr lang="en-US" sz="2000" dirty="0"/>
              <a:t>In order for me to count your earned points (up to </a:t>
            </a:r>
            <a:r>
              <a:rPr lang="en-US" sz="2000" u="sng" dirty="0"/>
              <a:t>8 points per problem</a:t>
            </a:r>
            <a:r>
              <a:rPr lang="en-US" sz="2000" dirty="0"/>
              <a:t>, for 3 problems) you must submit a pdf of your handwritten work for these problems. Not a jpg or a word problem - a pdf. There are plenty of free apps that will convert a picture of a page into a pdf - I posted a document describing them already. Making this a pdf means it takes less memory for you to send, and for me to download.  You will earn </a:t>
            </a:r>
            <a:r>
              <a:rPr lang="en-US" sz="2000" u="sng" dirty="0"/>
              <a:t>6 points</a:t>
            </a:r>
            <a:r>
              <a:rPr lang="en-US" sz="2000" dirty="0"/>
              <a:t> for showing me your handwritten work for all three problems, even if all of your answers are wrong.</a:t>
            </a:r>
          </a:p>
        </p:txBody>
      </p:sp>
    </p:spTree>
    <p:extLst>
      <p:ext uri="{BB962C8B-B14F-4D97-AF65-F5344CB8AC3E}">
        <p14:creationId xmlns:p14="http://schemas.microsoft.com/office/powerpoint/2010/main" val="4218011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AAAA0-F3B2-5343-B23B-FED860167D61}"/>
              </a:ext>
            </a:extLst>
          </p:cNvPr>
          <p:cNvSpPr>
            <a:spLocks noGrp="1"/>
          </p:cNvSpPr>
          <p:nvPr>
            <p:ph type="title"/>
          </p:nvPr>
        </p:nvSpPr>
        <p:spPr/>
        <p:txBody>
          <a:bodyPr/>
          <a:lstStyle/>
          <a:p>
            <a:r>
              <a:rPr lang="en-US" b="1" dirty="0"/>
              <a:t>Work and energy</a:t>
            </a:r>
          </a:p>
        </p:txBody>
      </p:sp>
      <p:sp>
        <p:nvSpPr>
          <p:cNvPr id="3" name="Content Placeholder 2">
            <a:extLst>
              <a:ext uri="{FF2B5EF4-FFF2-40B4-BE49-F238E27FC236}">
                <a16:creationId xmlns:a16="http://schemas.microsoft.com/office/drawing/2014/main" id="{4478AE39-1B86-1044-A8C6-2B4C5B7C498D}"/>
              </a:ext>
            </a:extLst>
          </p:cNvPr>
          <p:cNvSpPr>
            <a:spLocks noGrp="1"/>
          </p:cNvSpPr>
          <p:nvPr>
            <p:ph idx="1"/>
          </p:nvPr>
        </p:nvSpPr>
        <p:spPr/>
        <p:txBody>
          <a:bodyPr>
            <a:normAutofit lnSpcReduction="10000"/>
          </a:bodyPr>
          <a:lstStyle/>
          <a:p>
            <a:r>
              <a:rPr lang="en-US" dirty="0"/>
              <a:t>Energy is never created nor destroyed; it just transforms from one kind to another, and from one object to another.  This tutorial introduces you to energy conservation and its connection to the concept of work. </a:t>
            </a:r>
          </a:p>
          <a:p>
            <a:r>
              <a:rPr lang="en-US" i="1" dirty="0"/>
              <a:t>Kinetic energy</a:t>
            </a:r>
            <a:r>
              <a:rPr lang="en-US" dirty="0"/>
              <a:t> = The energy something has because of its motion.   The heavier or faster something is, the more kinetic energy it has.</a:t>
            </a:r>
          </a:p>
          <a:p>
            <a:r>
              <a:rPr lang="en-US" i="1" dirty="0"/>
              <a:t>Gravitational potential energy</a:t>
            </a:r>
            <a:r>
              <a:rPr lang="en-US" dirty="0"/>
              <a:t> = The energy “stored” in an object because it’s been lifted.  The energy is “potential” because it has the potential to turn into kinetic energy—for instance, if the object gets dropped.  The heavier or higher an object is, the more potential energy is stored up. </a:t>
            </a:r>
          </a:p>
        </p:txBody>
      </p:sp>
    </p:spTree>
    <p:extLst>
      <p:ext uri="{BB962C8B-B14F-4D97-AF65-F5344CB8AC3E}">
        <p14:creationId xmlns:p14="http://schemas.microsoft.com/office/powerpoint/2010/main" val="293655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6554D-9EF3-6A40-B1B9-4FBEFE860160}"/>
              </a:ext>
            </a:extLst>
          </p:cNvPr>
          <p:cNvSpPr>
            <a:spLocks noGrp="1"/>
          </p:cNvSpPr>
          <p:nvPr>
            <p:ph type="title"/>
          </p:nvPr>
        </p:nvSpPr>
        <p:spPr>
          <a:xfrm>
            <a:off x="838200" y="1162843"/>
            <a:ext cx="10515600" cy="1325563"/>
          </a:xfrm>
        </p:spPr>
        <p:txBody>
          <a:bodyPr>
            <a:normAutofit fontScale="90000"/>
          </a:bodyPr>
          <a:lstStyle/>
          <a:p>
            <a:r>
              <a:rPr lang="en-US" b="1" dirty="0"/>
              <a:t>A child pushes a loaded wagon up a hill, starting slowly but gradually getting faster and faster.  Is the wagon gaining kinetic energy, gravitational potential energy, both, or neither?  Explain.</a:t>
            </a:r>
            <a:br>
              <a:rPr lang="en-US" b="1" dirty="0"/>
            </a:br>
            <a:endParaRPr lang="en-US" dirty="0"/>
          </a:p>
        </p:txBody>
      </p:sp>
      <p:sp>
        <p:nvSpPr>
          <p:cNvPr id="3" name="Content Placeholder 2">
            <a:extLst>
              <a:ext uri="{FF2B5EF4-FFF2-40B4-BE49-F238E27FC236}">
                <a16:creationId xmlns:a16="http://schemas.microsoft.com/office/drawing/2014/main" id="{DD47B490-3333-7D43-96B1-62A660D45222}"/>
              </a:ext>
            </a:extLst>
          </p:cNvPr>
          <p:cNvSpPr>
            <a:spLocks noGrp="1"/>
          </p:cNvSpPr>
          <p:nvPr>
            <p:ph idx="1"/>
          </p:nvPr>
        </p:nvSpPr>
        <p:spPr>
          <a:xfrm>
            <a:off x="838200" y="3157727"/>
            <a:ext cx="10515600" cy="3019235"/>
          </a:xfrm>
        </p:spPr>
        <p:txBody>
          <a:bodyPr/>
          <a:lstStyle/>
          <a:p>
            <a:endParaRPr lang="en-US"/>
          </a:p>
        </p:txBody>
      </p:sp>
    </p:spTree>
    <p:extLst>
      <p:ext uri="{BB962C8B-B14F-4D97-AF65-F5344CB8AC3E}">
        <p14:creationId xmlns:p14="http://schemas.microsoft.com/office/powerpoint/2010/main" val="979297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823EA-CE97-C645-BB3A-6D44871D6C92}"/>
              </a:ext>
            </a:extLst>
          </p:cNvPr>
          <p:cNvSpPr>
            <a:spLocks noGrp="1"/>
          </p:cNvSpPr>
          <p:nvPr>
            <p:ph type="title"/>
          </p:nvPr>
        </p:nvSpPr>
        <p:spPr>
          <a:xfrm>
            <a:off x="859536" y="1328293"/>
            <a:ext cx="10515600" cy="1325563"/>
          </a:xfrm>
        </p:spPr>
        <p:txBody>
          <a:bodyPr>
            <a:normAutofit fontScale="90000"/>
          </a:bodyPr>
          <a:lstStyle/>
          <a:p>
            <a:r>
              <a:rPr lang="en-US" b="1" dirty="0"/>
              <a:t>Suppose the wagon gains a total of 50 joules of energy.  (A joule, like a calorie, is a unit of energy.)  According to energy conservation, energy is never created nor destroyed.  But the wagon just gained 50 joules!  Does this scenario contradict conservation of energy?  Explain why or why not.</a:t>
            </a:r>
            <a:endParaRPr lang="en-US" dirty="0"/>
          </a:p>
        </p:txBody>
      </p:sp>
      <p:sp>
        <p:nvSpPr>
          <p:cNvPr id="3" name="Content Placeholder 2">
            <a:extLst>
              <a:ext uri="{FF2B5EF4-FFF2-40B4-BE49-F238E27FC236}">
                <a16:creationId xmlns:a16="http://schemas.microsoft.com/office/drawing/2014/main" id="{6A1D8D1B-433F-F247-A38F-6730D8A73626}"/>
              </a:ext>
            </a:extLst>
          </p:cNvPr>
          <p:cNvSpPr>
            <a:spLocks noGrp="1"/>
          </p:cNvSpPr>
          <p:nvPr>
            <p:ph idx="1"/>
          </p:nvPr>
        </p:nvSpPr>
        <p:spPr>
          <a:xfrm>
            <a:off x="838200" y="4204145"/>
            <a:ext cx="10515600" cy="1972818"/>
          </a:xfrm>
        </p:spPr>
        <p:txBody>
          <a:bodyPr/>
          <a:lstStyle/>
          <a:p>
            <a:endParaRPr lang="en-US" dirty="0"/>
          </a:p>
        </p:txBody>
      </p:sp>
    </p:spTree>
    <p:extLst>
      <p:ext uri="{BB962C8B-B14F-4D97-AF65-F5344CB8AC3E}">
        <p14:creationId xmlns:p14="http://schemas.microsoft.com/office/powerpoint/2010/main" val="3455720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AAF01-1A70-524E-BDC3-2B91300B18E5}"/>
              </a:ext>
            </a:extLst>
          </p:cNvPr>
          <p:cNvSpPr>
            <a:spLocks noGrp="1"/>
          </p:cNvSpPr>
          <p:nvPr>
            <p:ph type="title"/>
          </p:nvPr>
        </p:nvSpPr>
        <p:spPr>
          <a:xfrm>
            <a:off x="838200" y="365125"/>
            <a:ext cx="10515600" cy="4060571"/>
          </a:xfrm>
        </p:spPr>
        <p:txBody>
          <a:bodyPr>
            <a:normAutofit/>
          </a:bodyPr>
          <a:lstStyle/>
          <a:p>
            <a:r>
              <a:rPr lang="en-US" b="1" dirty="0"/>
              <a:t>When you say something like “the jogger just burned 100 calories” of energy, what does that mean?  Where exactly do those 100 calories come from?  In other words, what form of energy is depleted by 100 calories?  </a:t>
            </a:r>
            <a:endParaRPr lang="en-US" dirty="0"/>
          </a:p>
        </p:txBody>
      </p:sp>
      <p:sp>
        <p:nvSpPr>
          <p:cNvPr id="3" name="Content Placeholder 2">
            <a:extLst>
              <a:ext uri="{FF2B5EF4-FFF2-40B4-BE49-F238E27FC236}">
                <a16:creationId xmlns:a16="http://schemas.microsoft.com/office/drawing/2014/main" id="{B53E4A3B-A8FE-724D-850F-B3C930FA6CD0}"/>
              </a:ext>
            </a:extLst>
          </p:cNvPr>
          <p:cNvSpPr>
            <a:spLocks noGrp="1"/>
          </p:cNvSpPr>
          <p:nvPr>
            <p:ph idx="1"/>
          </p:nvPr>
        </p:nvSpPr>
        <p:spPr>
          <a:xfrm>
            <a:off x="838200" y="4425695"/>
            <a:ext cx="10515600" cy="1751267"/>
          </a:xfrm>
        </p:spPr>
        <p:txBody>
          <a:bodyPr/>
          <a:lstStyle/>
          <a:p>
            <a:endParaRPr lang="en-US" dirty="0"/>
          </a:p>
        </p:txBody>
      </p:sp>
    </p:spTree>
    <p:extLst>
      <p:ext uri="{BB962C8B-B14F-4D97-AF65-F5344CB8AC3E}">
        <p14:creationId xmlns:p14="http://schemas.microsoft.com/office/powerpoint/2010/main" val="1979468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D9B30-A51C-1742-A2D1-DB0FEF943A39}"/>
              </a:ext>
            </a:extLst>
          </p:cNvPr>
          <p:cNvSpPr>
            <a:spLocks noGrp="1"/>
          </p:cNvSpPr>
          <p:nvPr>
            <p:ph type="title"/>
          </p:nvPr>
        </p:nvSpPr>
        <p:spPr>
          <a:xfrm>
            <a:off x="838200" y="365125"/>
            <a:ext cx="10515600" cy="2597531"/>
          </a:xfrm>
        </p:spPr>
        <p:txBody>
          <a:bodyPr>
            <a:normAutofit fontScale="90000"/>
          </a:bodyPr>
          <a:lstStyle/>
          <a:p>
            <a:r>
              <a:rPr lang="en-US" b="1" dirty="0"/>
              <a:t>Roughly speaking, </a:t>
            </a:r>
            <a:r>
              <a:rPr lang="en-US" b="1" i="1" dirty="0"/>
              <a:t>work</a:t>
            </a:r>
            <a:r>
              <a:rPr lang="en-US" b="1" dirty="0"/>
              <a:t> is the mechanical energy—the kinetic and potential energy—given to an object by exerting a force on it.  How much work did the child do on the wagon?</a:t>
            </a:r>
            <a:endParaRPr lang="en-US" dirty="0"/>
          </a:p>
        </p:txBody>
      </p:sp>
      <p:sp>
        <p:nvSpPr>
          <p:cNvPr id="3" name="Content Placeholder 2">
            <a:extLst>
              <a:ext uri="{FF2B5EF4-FFF2-40B4-BE49-F238E27FC236}">
                <a16:creationId xmlns:a16="http://schemas.microsoft.com/office/drawing/2014/main" id="{E3F401BC-3A17-BF49-AD3C-8E556DD2EBFA}"/>
              </a:ext>
            </a:extLst>
          </p:cNvPr>
          <p:cNvSpPr>
            <a:spLocks noGrp="1"/>
          </p:cNvSpPr>
          <p:nvPr>
            <p:ph idx="1"/>
          </p:nvPr>
        </p:nvSpPr>
        <p:spPr>
          <a:xfrm>
            <a:off x="838200" y="2962655"/>
            <a:ext cx="10515600" cy="3214307"/>
          </a:xfrm>
        </p:spPr>
        <p:txBody>
          <a:bodyPr/>
          <a:lstStyle/>
          <a:p>
            <a:endParaRPr lang="en-US" dirty="0"/>
          </a:p>
        </p:txBody>
      </p:sp>
    </p:spTree>
    <p:extLst>
      <p:ext uri="{BB962C8B-B14F-4D97-AF65-F5344CB8AC3E}">
        <p14:creationId xmlns:p14="http://schemas.microsoft.com/office/powerpoint/2010/main" val="2299100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A3B59-8090-CA40-9563-28014A9CD142}"/>
              </a:ext>
            </a:extLst>
          </p:cNvPr>
          <p:cNvSpPr>
            <a:spLocks noGrp="1"/>
          </p:cNvSpPr>
          <p:nvPr>
            <p:ph type="title"/>
          </p:nvPr>
        </p:nvSpPr>
        <p:spPr>
          <a:xfrm>
            <a:off x="838200" y="365125"/>
            <a:ext cx="10515600" cy="3828923"/>
          </a:xfrm>
        </p:spPr>
        <p:txBody>
          <a:bodyPr>
            <a:normAutofit fontScale="90000"/>
          </a:bodyPr>
          <a:lstStyle/>
          <a:p>
            <a:r>
              <a:rPr lang="en-US" dirty="0"/>
              <a:t>A student holds a book of mass </a:t>
            </a:r>
            <a:r>
              <a:rPr lang="en-US" i="1" dirty="0"/>
              <a:t>m</a:t>
            </a:r>
            <a:r>
              <a:rPr lang="en-US" dirty="0"/>
              <a:t> in her hand and raises the book vertically at constant speed.  Sketch a free-body diagram for the book.  As the book rises at steady speed, is the force exerted by the student on the book greater than, less than, or equal to </a:t>
            </a:r>
            <a:r>
              <a:rPr lang="en-US" i="1" dirty="0"/>
              <a:t>mg? </a:t>
            </a:r>
            <a:r>
              <a:rPr lang="en-US" dirty="0"/>
              <a:t> Explain briefly, using the definition of (and equation for) work.</a:t>
            </a:r>
          </a:p>
        </p:txBody>
      </p:sp>
      <p:sp>
        <p:nvSpPr>
          <p:cNvPr id="3" name="Content Placeholder 2">
            <a:extLst>
              <a:ext uri="{FF2B5EF4-FFF2-40B4-BE49-F238E27FC236}">
                <a16:creationId xmlns:a16="http://schemas.microsoft.com/office/drawing/2014/main" id="{76134D71-F812-0248-82BF-EE9C1A2EAD94}"/>
              </a:ext>
            </a:extLst>
          </p:cNvPr>
          <p:cNvSpPr>
            <a:spLocks noGrp="1"/>
          </p:cNvSpPr>
          <p:nvPr>
            <p:ph idx="1"/>
          </p:nvPr>
        </p:nvSpPr>
        <p:spPr>
          <a:xfrm>
            <a:off x="838200" y="4376927"/>
            <a:ext cx="10515600" cy="1800035"/>
          </a:xfrm>
        </p:spPr>
        <p:txBody>
          <a:bodyPr/>
          <a:lstStyle/>
          <a:p>
            <a:endParaRPr lang="en-US" dirty="0"/>
          </a:p>
        </p:txBody>
      </p:sp>
      <p:grpSp>
        <p:nvGrpSpPr>
          <p:cNvPr id="4" name="Group 3">
            <a:extLst>
              <a:ext uri="{FF2B5EF4-FFF2-40B4-BE49-F238E27FC236}">
                <a16:creationId xmlns:a16="http://schemas.microsoft.com/office/drawing/2014/main" id="{5911FFA9-36FB-5540-AE46-1F6D20BCEF4C}"/>
              </a:ext>
            </a:extLst>
          </p:cNvPr>
          <p:cNvGrpSpPr>
            <a:grpSpLocks noChangeAspect="1"/>
          </p:cNvGrpSpPr>
          <p:nvPr/>
        </p:nvGrpSpPr>
        <p:grpSpPr bwMode="auto">
          <a:xfrm>
            <a:off x="8030717" y="4160520"/>
            <a:ext cx="3223517" cy="1459992"/>
            <a:chOff x="8865" y="2880"/>
            <a:chExt cx="2124" cy="962"/>
          </a:xfrm>
        </p:grpSpPr>
        <p:pic>
          <p:nvPicPr>
            <p:cNvPr id="5" name="Picture 4">
              <a:extLst>
                <a:ext uri="{FF2B5EF4-FFF2-40B4-BE49-F238E27FC236}">
                  <a16:creationId xmlns:a16="http://schemas.microsoft.com/office/drawing/2014/main" id="{17FC868B-D535-EE48-96CD-8BD78403F713}"/>
                </a:ext>
              </a:extLst>
            </p:cNvPr>
            <p:cNvPicPr>
              <a:picLocks noChangeAspect="1" noEditPoint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9141" y="3282"/>
              <a:ext cx="1848" cy="56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a:extLst>
                <a:ext uri="{FF2B5EF4-FFF2-40B4-BE49-F238E27FC236}">
                  <a16:creationId xmlns:a16="http://schemas.microsoft.com/office/drawing/2014/main" id="{5135D8E7-AB48-5543-B406-5F18934A0D3B}"/>
                </a:ext>
              </a:extLst>
            </p:cNvPr>
            <p:cNvSpPr>
              <a:spLocks noChangeAspect="1" noEditPoints="1" noChangeArrowheads="1" noChangeShapeType="1" noTextEdit="1"/>
            </p:cNvSpPr>
            <p:nvPr/>
          </p:nvSpPr>
          <p:spPr bwMode="auto">
            <a:xfrm>
              <a:off x="8940" y="2925"/>
              <a:ext cx="1785" cy="360"/>
            </a:xfrm>
            <a:prstGeom prst="roundRect">
              <a:avLst>
                <a:gd name="adj" fmla="val 16667"/>
              </a:avLst>
            </a:prstGeom>
            <a:solidFill>
              <a:srgbClr val="FFFFFF"/>
            </a:solidFill>
            <a:ln w="19050">
              <a:solidFill>
                <a:srgbClr val="000000"/>
              </a:solidFill>
              <a:round/>
              <a:headEnd/>
              <a:tailEnd/>
            </a:ln>
          </p:spPr>
          <p:txBody>
            <a:bodyPr rot="0" vert="horz" wrap="square" lIns="91440" tIns="45720" rIns="91440" bIns="45720" anchor="t" anchorCtr="0" upright="1">
              <a:noAutofit/>
            </a:bodyPr>
            <a:lstStyle/>
            <a:p>
              <a:endParaRPr lang="en-US"/>
            </a:p>
          </p:txBody>
        </p:sp>
        <p:sp>
          <p:nvSpPr>
            <p:cNvPr id="7" name="Rectangle 6">
              <a:extLst>
                <a:ext uri="{FF2B5EF4-FFF2-40B4-BE49-F238E27FC236}">
                  <a16:creationId xmlns:a16="http://schemas.microsoft.com/office/drawing/2014/main" id="{7476BD5C-3810-0142-A8FF-A26E42B50C30}"/>
                </a:ext>
              </a:extLst>
            </p:cNvPr>
            <p:cNvSpPr>
              <a:spLocks noChangeAspect="1" noEditPoints="1" noChangeArrowheads="1" noChangeShapeType="1" noTextEdit="1"/>
            </p:cNvSpPr>
            <p:nvPr/>
          </p:nvSpPr>
          <p:spPr bwMode="auto">
            <a:xfrm>
              <a:off x="8985" y="2940"/>
              <a:ext cx="1710" cy="315"/>
            </a:xfrm>
            <a:prstGeom prst="rect">
              <a:avLst/>
            </a:prstGeom>
            <a:blipFill dpi="0" rotWithShape="0">
              <a:blip r:embed="rId3"/>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sp>
          <p:nvSpPr>
            <p:cNvPr id="8" name="Rectangle 7">
              <a:extLst>
                <a:ext uri="{FF2B5EF4-FFF2-40B4-BE49-F238E27FC236}">
                  <a16:creationId xmlns:a16="http://schemas.microsoft.com/office/drawing/2014/main" id="{2BD172A1-3502-3749-B10E-C25F7EB670A7}"/>
                </a:ext>
              </a:extLst>
            </p:cNvPr>
            <p:cNvSpPr>
              <a:spLocks noChangeAspect="1" noEditPoints="1" noChangeArrowheads="1" noChangeShapeType="1" noTextEdit="1"/>
            </p:cNvSpPr>
            <p:nvPr/>
          </p:nvSpPr>
          <p:spPr bwMode="auto">
            <a:xfrm>
              <a:off x="8865" y="2880"/>
              <a:ext cx="98" cy="4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grpSp>
    </p:spTree>
    <p:extLst>
      <p:ext uri="{BB962C8B-B14F-4D97-AF65-F5344CB8AC3E}">
        <p14:creationId xmlns:p14="http://schemas.microsoft.com/office/powerpoint/2010/main" val="3853824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75068-EFFF-9C4C-AD38-2944C4DDF925}"/>
              </a:ext>
            </a:extLst>
          </p:cNvPr>
          <p:cNvSpPr>
            <a:spLocks noGrp="1"/>
          </p:cNvSpPr>
          <p:nvPr>
            <p:ph type="title"/>
          </p:nvPr>
        </p:nvSpPr>
        <p:spPr/>
        <p:txBody>
          <a:bodyPr>
            <a:normAutofit/>
          </a:bodyPr>
          <a:lstStyle/>
          <a:p>
            <a:r>
              <a:rPr lang="en-US" b="1" dirty="0"/>
              <a:t>Suppose the student does 25 joules of work lifting the book.  </a:t>
            </a:r>
            <a:endParaRPr lang="en-US" dirty="0"/>
          </a:p>
        </p:txBody>
      </p:sp>
      <p:sp>
        <p:nvSpPr>
          <p:cNvPr id="3" name="Content Placeholder 2">
            <a:extLst>
              <a:ext uri="{FF2B5EF4-FFF2-40B4-BE49-F238E27FC236}">
                <a16:creationId xmlns:a16="http://schemas.microsoft.com/office/drawing/2014/main" id="{8BD2B3CC-6085-BF49-8ED6-7F928B8777AE}"/>
              </a:ext>
            </a:extLst>
          </p:cNvPr>
          <p:cNvSpPr>
            <a:spLocks noGrp="1"/>
          </p:cNvSpPr>
          <p:nvPr>
            <p:ph idx="1"/>
          </p:nvPr>
        </p:nvSpPr>
        <p:spPr/>
        <p:txBody>
          <a:bodyPr/>
          <a:lstStyle/>
          <a:p>
            <a:r>
              <a:rPr lang="en-US" b="1" dirty="0"/>
              <a:t>Does the book lifted at constant speed gain potential energy, kinetic energy, or both?  Explain.</a:t>
            </a:r>
          </a:p>
          <a:p>
            <a:pPr marL="0" indent="0">
              <a:buNone/>
            </a:pPr>
            <a:endParaRPr lang="en-US" dirty="0"/>
          </a:p>
          <a:p>
            <a:pPr marL="0" indent="0">
              <a:buNone/>
            </a:pPr>
            <a:endParaRPr lang="en-US" dirty="0"/>
          </a:p>
          <a:p>
            <a:pPr marL="0" indent="0">
              <a:buNone/>
            </a:pPr>
            <a:endParaRPr lang="en-US" dirty="0"/>
          </a:p>
          <a:p>
            <a:r>
              <a:rPr lang="en-US" b="1" dirty="0"/>
              <a:t>Is the potential energy gained by the book greater than, less than, or equal to 25 joules?  Explain.</a:t>
            </a:r>
          </a:p>
          <a:p>
            <a:endParaRPr lang="en-US" dirty="0"/>
          </a:p>
        </p:txBody>
      </p:sp>
    </p:spTree>
    <p:extLst>
      <p:ext uri="{BB962C8B-B14F-4D97-AF65-F5344CB8AC3E}">
        <p14:creationId xmlns:p14="http://schemas.microsoft.com/office/powerpoint/2010/main" val="1582081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TotalTime>
  <Words>1030</Words>
  <Application>Microsoft Macintosh PowerPoint</Application>
  <PresentationFormat>Widescreen</PresentationFormat>
  <Paragraphs>37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Intro to work and energy</vt:lpstr>
      <vt:lpstr>Exam 2 supplemental problems</vt:lpstr>
      <vt:lpstr>Work and energy</vt:lpstr>
      <vt:lpstr>A child pushes a loaded wagon up a hill, starting slowly but gradually getting faster and faster.  Is the wagon gaining kinetic energy, gravitational potential energy, both, or neither?  Explain. </vt:lpstr>
      <vt:lpstr>Suppose the wagon gains a total of 50 joules of energy.  (A joule, like a calorie, is a unit of energy.)  According to energy conservation, energy is never created nor destroyed.  But the wagon just gained 50 joules!  Does this scenario contradict conservation of energy?  Explain why or why not.</vt:lpstr>
      <vt:lpstr>When you say something like “the jogger just burned 100 calories” of energy, what does that mean?  Where exactly do those 100 calories come from?  In other words, what form of energy is depleted by 100 calories?  </vt:lpstr>
      <vt:lpstr>Roughly speaking, work is the mechanical energy—the kinetic and potential energy—given to an object by exerting a force on it.  How much work did the child do on the wagon?</vt:lpstr>
      <vt:lpstr>A student holds a book of mass m in her hand and raises the book vertically at constant speed.  Sketch a free-body diagram for the book.  As the book rises at steady speed, is the force exerted by the student on the book greater than, less than, or equal to mg?  Explain briefly, using the definition of (and equation for) work.</vt:lpstr>
      <vt:lpstr>Suppose the student does 25 joules of work lifting the book.  </vt:lpstr>
      <vt:lpstr>Use the definition of work to create a formula for the amount of work done lifting a book of mass m through a height change of h.</vt:lpstr>
      <vt:lpstr>A student pushes hard enough on a wall that she breaks a sweat.  The wall, however, does not move; and you can neglect the tiny amount it compresses.  Does the student do any work on the wall? </vt:lpstr>
      <vt:lpstr>Intuitively, when you push on a wall, are you doing useful work or are you “wasting energy”?</vt:lpstr>
      <vt:lpstr>A small, homemade rocket of mass 5.0 kg takes off from the ground and goes straight up.  During the first 100 meters of its ascent, the engine exerts a 70 newton upward force on the rocket. </vt:lpstr>
      <vt:lpstr>What is the difference between conservative and non-conservative forces?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to work and energy</dc:title>
  <dc:creator>Microsoft Office User</dc:creator>
  <cp:lastModifiedBy>Microsoft Office User</cp:lastModifiedBy>
  <cp:revision>7</cp:revision>
  <dcterms:created xsi:type="dcterms:W3CDTF">2020-03-30T14:37:09Z</dcterms:created>
  <dcterms:modified xsi:type="dcterms:W3CDTF">2020-03-31T14:58:27Z</dcterms:modified>
</cp:coreProperties>
</file>